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8" r:id="rId3"/>
    <p:sldId id="266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04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9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CDBF-0217-6E4D-8F1B-8ED507587E73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4306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CDBF-0217-6E4D-8F1B-8ED507587E73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578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CDBF-0217-6E4D-8F1B-8ED507587E73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300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CDBF-0217-6E4D-8F1B-8ED507587E73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7189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CDBF-0217-6E4D-8F1B-8ED507587E73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6169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CDBF-0217-6E4D-8F1B-8ED507587E73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366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CDBF-0217-6E4D-8F1B-8ED507587E73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342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CDBF-0217-6E4D-8F1B-8ED507587E73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401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9B48CDBF-0217-6E4D-8F1B-8ED507587E73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07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CDBF-0217-6E4D-8F1B-8ED507587E73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095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CDBF-0217-6E4D-8F1B-8ED507587E73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063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CDBF-0217-6E4D-8F1B-8ED507587E73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51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CDBF-0217-6E4D-8F1B-8ED507587E73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961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CDBF-0217-6E4D-8F1B-8ED507587E73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111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CDBF-0217-6E4D-8F1B-8ED507587E73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30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CDBF-0217-6E4D-8F1B-8ED507587E73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85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CDBF-0217-6E4D-8F1B-8ED507587E73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692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8CDBF-0217-6E4D-8F1B-8ED507587E73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218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6.wdp"/><Relationship Id="rId18" Type="http://schemas.microsoft.com/office/2007/relationships/hdphoto" Target="../media/hdphoto8.wdp"/><Relationship Id="rId3" Type="http://schemas.microsoft.com/office/2007/relationships/hdphoto" Target="../media/hdphoto2.wdp"/><Relationship Id="rId21" Type="http://schemas.microsoft.com/office/2007/relationships/hdphoto" Target="../media/hdphoto9.wdp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6.jpg"/><Relationship Id="rId5" Type="http://schemas.openxmlformats.org/officeDocument/2006/relationships/image" Target="../media/image13.png"/><Relationship Id="rId15" Type="http://schemas.microsoft.com/office/2007/relationships/hdphoto" Target="../media/hdphoto7.wdp"/><Relationship Id="rId10" Type="http://schemas.microsoft.com/office/2007/relationships/hdphoto" Target="../media/hdphoto5.wdp"/><Relationship Id="rId19" Type="http://schemas.openxmlformats.org/officeDocument/2006/relationships/image" Target="../media/image21.png"/><Relationship Id="rId4" Type="http://schemas.openxmlformats.org/officeDocument/2006/relationships/image" Target="../media/image9.jpe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10.wdp"/><Relationship Id="rId7" Type="http://schemas.openxmlformats.org/officeDocument/2006/relationships/image" Target="../media/image24.png"/><Relationship Id="rId12" Type="http://schemas.openxmlformats.org/officeDocument/2006/relationships/image" Target="../media/image26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25.png"/><Relationship Id="rId5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Oral A : projet antenne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0322" y="4336650"/>
            <a:ext cx="8144134" cy="1117687"/>
          </a:xfrm>
        </p:spPr>
        <p:txBody>
          <a:bodyPr>
            <a:normAutofit/>
          </a:bodyPr>
          <a:lstStyle/>
          <a:p>
            <a:r>
              <a:rPr lang="fr-FR" sz="2400" dirty="0"/>
              <a:t>Projet Super </a:t>
            </a:r>
            <a:r>
              <a:rPr lang="fr-FR" sz="2400" dirty="0" err="1"/>
              <a:t>Pouet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39" y="1"/>
            <a:ext cx="3552049" cy="88431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058822" y="5927485"/>
            <a:ext cx="2270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u="sng" dirty="0"/>
              <a:t>Jury</a:t>
            </a:r>
          </a:p>
          <a:p>
            <a:pPr algn="ctr"/>
            <a:r>
              <a:rPr lang="fr-FR" dirty="0"/>
              <a:t>Vincent Grimaud</a:t>
            </a:r>
          </a:p>
          <a:p>
            <a:pPr algn="ctr"/>
            <a:r>
              <a:rPr lang="fr-FR" dirty="0"/>
              <a:t>Christophe Tailliez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8288" y="5421656"/>
            <a:ext cx="19339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Olivier </a:t>
            </a:r>
            <a:r>
              <a:rPr lang="fr-FR" sz="1400" dirty="0" err="1"/>
              <a:t>Berthiau</a:t>
            </a:r>
            <a:endParaRPr lang="fr-FR" sz="1400" dirty="0"/>
          </a:p>
          <a:p>
            <a:r>
              <a:rPr lang="fr-FR" sz="1400" dirty="0"/>
              <a:t>Augustin Decaux</a:t>
            </a:r>
          </a:p>
          <a:p>
            <a:r>
              <a:rPr lang="fr-FR" sz="1400" dirty="0"/>
              <a:t>Grégoire </a:t>
            </a:r>
            <a:r>
              <a:rPr lang="fr-FR" sz="1400" dirty="0" err="1"/>
              <a:t>Reboul</a:t>
            </a:r>
            <a:endParaRPr lang="fr-FR" sz="1400" dirty="0"/>
          </a:p>
          <a:p>
            <a:r>
              <a:rPr lang="fr-FR" sz="1400" dirty="0"/>
              <a:t>Thomas </a:t>
            </a:r>
            <a:r>
              <a:rPr lang="fr-FR" sz="1400" dirty="0" err="1"/>
              <a:t>Barrier</a:t>
            </a:r>
            <a:endParaRPr lang="fr-FR" sz="1400" dirty="0"/>
          </a:p>
          <a:p>
            <a:r>
              <a:rPr lang="fr-FR" sz="1400" dirty="0" err="1"/>
              <a:t>Robotic</a:t>
            </a:r>
            <a:r>
              <a:rPr lang="fr-FR" sz="1400" dirty="0"/>
              <a:t> 1</a:t>
            </a:r>
          </a:p>
          <a:p>
            <a:r>
              <a:rPr lang="fr-FR" sz="1400" dirty="0"/>
              <a:t>2018/2019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9706" y1="78778" x2="19706" y2="78778"/>
                        <a14:foregroundMark x1="7353" y1="65916" x2="7353" y2="65916"/>
                        <a14:foregroundMark x1="3824" y1="64630" x2="3824" y2="64630"/>
                        <a14:foregroundMark x1="49118" y1="89711" x2="49118" y2="897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7727">
            <a:off x="10040995" y="223111"/>
            <a:ext cx="1835360" cy="167881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584" y="424274"/>
            <a:ext cx="2272564" cy="16496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9198864" y="3840479"/>
            <a:ext cx="290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Groupe 302</a:t>
            </a:r>
          </a:p>
        </p:txBody>
      </p:sp>
      <p:pic>
        <p:nvPicPr>
          <p:cNvPr id="11" name="Picture 2" descr="Résultat de recherche d'images pour &quot;Projet&quot;">
            <a:extLst>
              <a:ext uri="{FF2B5EF4-FFF2-40B4-BE49-F238E27FC236}">
                <a16:creationId xmlns:a16="http://schemas.microsoft.com/office/drawing/2014/main" id="{A45F6522-0B5D-4C55-8147-8F98516255C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082" y="2706603"/>
            <a:ext cx="1890950" cy="1133876"/>
          </a:xfrm>
          <a:prstGeom prst="rect">
            <a:avLst/>
          </a:prstGeom>
          <a:noFill/>
          <a:extLst/>
        </p:spPr>
      </p:pic>
      <p:sp>
        <p:nvSpPr>
          <p:cNvPr id="12" name="Zone de texte 2"/>
          <p:cNvSpPr txBox="1">
            <a:spLocks noChangeArrowheads="1"/>
          </p:cNvSpPr>
          <p:nvPr/>
        </p:nvSpPr>
        <p:spPr bwMode="auto">
          <a:xfrm>
            <a:off x="-811310" y="924262"/>
            <a:ext cx="809868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450215" indent="450215" algn="just">
              <a:spcAft>
                <a:spcPts val="0"/>
              </a:spcAft>
            </a:pPr>
            <a:r>
              <a:rPr lang="fr-FR" b="1" i="1" dirty="0">
                <a:effectLst/>
                <a:latin typeface="Century Gothic" charset="0"/>
                <a:ea typeface="Calibri" charset="0"/>
                <a:cs typeface="Times New Roman" charset="0"/>
              </a:rPr>
              <a:t>U</a:t>
            </a:r>
            <a:r>
              <a:rPr lang="fr-FR" i="1" dirty="0">
                <a:effectLst/>
                <a:latin typeface="Century Gothic" charset="0"/>
                <a:ea typeface="Calibri" charset="0"/>
                <a:cs typeface="Times New Roman" charset="0"/>
              </a:rPr>
              <a:t>niversité </a:t>
            </a:r>
            <a:r>
              <a:rPr lang="fr-FR" i="1" dirty="0">
                <a:latin typeface="Century Gothic" charset="0"/>
                <a:ea typeface="Calibri" charset="0"/>
                <a:cs typeface="Times New Roman" charset="0"/>
              </a:rPr>
              <a:t>de</a:t>
            </a:r>
            <a:r>
              <a:rPr lang="fr-FR" b="1" i="1" dirty="0">
                <a:latin typeface="Century Gothic" charset="0"/>
                <a:ea typeface="Calibri" charset="0"/>
                <a:cs typeface="Times New Roman" charset="0"/>
              </a:rPr>
              <a:t> T</a:t>
            </a:r>
            <a:r>
              <a:rPr lang="fr-FR" i="1" dirty="0">
                <a:latin typeface="Century Gothic" charset="0"/>
                <a:ea typeface="Calibri" charset="0"/>
                <a:cs typeface="Times New Roman" charset="0"/>
              </a:rPr>
              <a:t>ours</a:t>
            </a:r>
            <a:endParaRPr lang="fr-FR" dirty="0">
              <a:effectLst/>
              <a:latin typeface="Century Gothic" charset="0"/>
              <a:ea typeface="Calibri" charset="0"/>
              <a:cs typeface="Times New Roman" charset="0"/>
            </a:endParaRPr>
          </a:p>
          <a:p>
            <a:pPr marL="450215" indent="450215" algn="l">
              <a:spcAft>
                <a:spcPts val="0"/>
              </a:spcAft>
            </a:pPr>
            <a:r>
              <a:rPr lang="fr-FR" b="1" i="1" dirty="0">
                <a:effectLst/>
                <a:latin typeface="Century Gothic" charset="0"/>
                <a:ea typeface="Calibri" charset="0"/>
                <a:cs typeface="Times New Roman" charset="0"/>
              </a:rPr>
              <a:t>I</a:t>
            </a:r>
            <a:r>
              <a:rPr lang="fr-FR" i="1" dirty="0">
                <a:effectLst/>
                <a:latin typeface="Century Gothic" charset="0"/>
                <a:ea typeface="Calibri" charset="0"/>
                <a:cs typeface="Times New Roman" charset="0"/>
              </a:rPr>
              <a:t>nstitut </a:t>
            </a:r>
            <a:r>
              <a:rPr lang="fr-FR" b="1" i="1" dirty="0">
                <a:effectLst/>
                <a:latin typeface="Century Gothic" charset="0"/>
                <a:ea typeface="Calibri" charset="0"/>
                <a:cs typeface="Times New Roman" charset="0"/>
              </a:rPr>
              <a:t>U</a:t>
            </a:r>
            <a:r>
              <a:rPr lang="fr-FR" i="1" dirty="0">
                <a:effectLst/>
                <a:latin typeface="Century Gothic" charset="0"/>
                <a:ea typeface="Calibri" charset="0"/>
                <a:cs typeface="Times New Roman" charset="0"/>
              </a:rPr>
              <a:t>niversitaire </a:t>
            </a:r>
            <a:r>
              <a:rPr lang="fr-FR" b="1" i="1" dirty="0">
                <a:latin typeface="Century Gothic" charset="0"/>
                <a:ea typeface="Calibri" charset="0"/>
                <a:cs typeface="Times New Roman" charset="0"/>
              </a:rPr>
              <a:t>T</a:t>
            </a:r>
            <a:r>
              <a:rPr lang="fr-FR" i="1" dirty="0">
                <a:effectLst/>
                <a:latin typeface="Century Gothic" charset="0"/>
                <a:ea typeface="Calibri" charset="0"/>
                <a:cs typeface="Times New Roman" charset="0"/>
              </a:rPr>
              <a:t>echnologique de </a:t>
            </a:r>
            <a:r>
              <a:rPr lang="fr-FR" b="1" i="1" dirty="0">
                <a:effectLst/>
                <a:latin typeface="Century Gothic" charset="0"/>
                <a:ea typeface="Calibri" charset="0"/>
                <a:cs typeface="Times New Roman" charset="0"/>
              </a:rPr>
              <a:t>T</a:t>
            </a:r>
            <a:r>
              <a:rPr lang="fr-FR" i="1" dirty="0">
                <a:effectLst/>
                <a:latin typeface="Century Gothic" charset="0"/>
                <a:ea typeface="Calibri" charset="0"/>
                <a:cs typeface="Times New Roman" charset="0"/>
              </a:rPr>
              <a:t>ours</a:t>
            </a:r>
            <a:endParaRPr lang="fr-FR" dirty="0">
              <a:effectLst/>
              <a:latin typeface="Century Gothic" charset="0"/>
              <a:ea typeface="Calibri" charset="0"/>
              <a:cs typeface="Times New Roman" charset="0"/>
            </a:endParaRPr>
          </a:p>
          <a:p>
            <a:pPr marL="450215" indent="450215" algn="l">
              <a:spcAft>
                <a:spcPts val="0"/>
              </a:spcAft>
            </a:pPr>
            <a:r>
              <a:rPr lang="fr-FR" b="1" i="1" dirty="0">
                <a:effectLst/>
                <a:latin typeface="Century Gothic" charset="0"/>
                <a:ea typeface="Calibri" charset="0"/>
                <a:cs typeface="Times New Roman" charset="0"/>
              </a:rPr>
              <a:t>D</a:t>
            </a:r>
            <a:r>
              <a:rPr lang="fr-FR" i="1" dirty="0">
                <a:effectLst/>
                <a:latin typeface="Century Gothic" charset="0"/>
                <a:ea typeface="Calibri" charset="0"/>
                <a:cs typeface="Times New Roman" charset="0"/>
              </a:rPr>
              <a:t>épartement </a:t>
            </a:r>
            <a:r>
              <a:rPr lang="fr-FR" b="1" i="1" dirty="0">
                <a:effectLst/>
                <a:latin typeface="Century Gothic" charset="0"/>
                <a:ea typeface="Calibri" charset="0"/>
                <a:cs typeface="Times New Roman" charset="0"/>
              </a:rPr>
              <a:t>G</a:t>
            </a:r>
            <a:r>
              <a:rPr lang="fr-FR" i="1" dirty="0">
                <a:effectLst/>
                <a:latin typeface="Century Gothic" charset="0"/>
                <a:ea typeface="Calibri" charset="0"/>
                <a:cs typeface="Times New Roman" charset="0"/>
              </a:rPr>
              <a:t>énie </a:t>
            </a:r>
            <a:r>
              <a:rPr lang="fr-FR" b="1" i="1" dirty="0">
                <a:effectLst/>
                <a:latin typeface="Century Gothic" charset="0"/>
                <a:ea typeface="Calibri" charset="0"/>
                <a:cs typeface="Times New Roman" charset="0"/>
              </a:rPr>
              <a:t>E</a:t>
            </a:r>
            <a:r>
              <a:rPr lang="fr-FR" i="1" dirty="0">
                <a:effectLst/>
                <a:latin typeface="Century Gothic" charset="0"/>
                <a:ea typeface="Calibri" charset="0"/>
                <a:cs typeface="Times New Roman" charset="0"/>
              </a:rPr>
              <a:t>lectrique et </a:t>
            </a:r>
            <a:r>
              <a:rPr lang="fr-FR" b="1" i="1" dirty="0">
                <a:effectLst/>
                <a:latin typeface="Century Gothic" charset="0"/>
                <a:ea typeface="Calibri" charset="0"/>
                <a:cs typeface="Times New Roman" charset="0"/>
              </a:rPr>
              <a:t>I</a:t>
            </a:r>
            <a:r>
              <a:rPr lang="fr-FR" i="1" dirty="0">
                <a:effectLst/>
                <a:latin typeface="Century Gothic" charset="0"/>
                <a:ea typeface="Calibri" charset="0"/>
                <a:cs typeface="Times New Roman" charset="0"/>
              </a:rPr>
              <a:t>nformatique </a:t>
            </a:r>
            <a:r>
              <a:rPr lang="fr-FR" b="1" i="1" dirty="0">
                <a:effectLst/>
                <a:latin typeface="Century Gothic" charset="0"/>
                <a:ea typeface="Calibri" charset="0"/>
                <a:cs typeface="Times New Roman" charset="0"/>
              </a:rPr>
              <a:t>I</a:t>
            </a:r>
            <a:r>
              <a:rPr lang="fr-FR" i="1" dirty="0">
                <a:effectLst/>
                <a:latin typeface="Century Gothic" charset="0"/>
                <a:ea typeface="Calibri" charset="0"/>
                <a:cs typeface="Times New Roman" charset="0"/>
              </a:rPr>
              <a:t>ndustriel</a:t>
            </a:r>
            <a:endParaRPr lang="fr-FR" dirty="0">
              <a:effectLst/>
              <a:latin typeface="Century Gothic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3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1379" y="2780626"/>
            <a:ext cx="9613861" cy="359931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fr-FR" dirty="0"/>
              <a:t>Mettre à profit compétence en 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fr-FR" dirty="0"/>
              <a:t>Informatique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fr-FR" dirty="0"/>
              <a:t>Electronique</a:t>
            </a:r>
          </a:p>
          <a:p>
            <a:pPr marL="2304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fr-FR" dirty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2400" dirty="0"/>
              <a:t>Travailler en équipe pour une entreprise :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2000" dirty="0"/>
              <a:t>Organisation des taches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2000" dirty="0"/>
              <a:t>Recherche de solutions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2000" dirty="0"/>
              <a:t>Suivie d’un cahier des charges 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  <a:defRPr/>
            </a:pPr>
            <a:endParaRPr lang="fr-FR" sz="22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15CCF6-091A-9149-8268-B51CF4AA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26749">
            <a:off x="8353697" y="3066733"/>
            <a:ext cx="2261441" cy="210548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4D983DB-18BA-9945-9541-DDC3054F1051}"/>
              </a:ext>
            </a:extLst>
          </p:cNvPr>
          <p:cNvSpPr txBox="1"/>
          <p:nvPr/>
        </p:nvSpPr>
        <p:spPr>
          <a:xfrm>
            <a:off x="11135551" y="1062864"/>
            <a:ext cx="590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091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Merci de votre attention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35" y="2405646"/>
            <a:ext cx="8013032" cy="38729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6540F6-83B7-9943-BE97-84EFA079CB9E}"/>
              </a:ext>
            </a:extLst>
          </p:cNvPr>
          <p:cNvSpPr txBox="1"/>
          <p:nvPr/>
        </p:nvSpPr>
        <p:spPr>
          <a:xfrm>
            <a:off x="11162446" y="1062864"/>
            <a:ext cx="576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31294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0321" y="781363"/>
            <a:ext cx="9613861" cy="1080938"/>
          </a:xfrm>
        </p:spPr>
        <p:txBody>
          <a:bodyPr/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680321" y="2377440"/>
            <a:ext cx="96138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I/ Présentation du projet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Présentation du groupe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Principe du projet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algn="ctr"/>
            <a:r>
              <a:rPr lang="fr-FR" dirty="0"/>
              <a:t>II/ Organisation du projet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Carte mentale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Planning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Répartitions des taches</a:t>
            </a:r>
          </a:p>
          <a:p>
            <a:pPr algn="ctr"/>
            <a:r>
              <a:rPr lang="fr-FR" dirty="0"/>
              <a:t>III/ Conclusion</a:t>
            </a:r>
          </a:p>
          <a:p>
            <a:pPr algn="ctr"/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Points critiques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Conclusion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042" y="3042459"/>
            <a:ext cx="3938168" cy="227697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1216234" y="1080654"/>
            <a:ext cx="467495" cy="47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1315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groupe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225296" y="2414016"/>
            <a:ext cx="179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Groupe N°302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6" y="3183556"/>
            <a:ext cx="1090631" cy="87337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4864" y="4132738"/>
            <a:ext cx="187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Programmation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136" y="3018086"/>
            <a:ext cx="1151176" cy="112951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216656" y="4132738"/>
            <a:ext cx="187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Electronique</a:t>
            </a:r>
            <a:endParaRPr lang="fr-FR" dirty="0"/>
          </a:p>
        </p:txBody>
      </p:sp>
      <p:sp>
        <p:nvSpPr>
          <p:cNvPr id="10" name="Flèche vers le bas 9"/>
          <p:cNvSpPr/>
          <p:nvPr/>
        </p:nvSpPr>
        <p:spPr>
          <a:xfrm>
            <a:off x="1752808" y="4374054"/>
            <a:ext cx="427272" cy="8046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ccolade fermante 11"/>
          <p:cNvSpPr/>
          <p:nvPr/>
        </p:nvSpPr>
        <p:spPr>
          <a:xfrm>
            <a:off x="4608576" y="2819924"/>
            <a:ext cx="1408176" cy="3087100"/>
          </a:xfrm>
          <a:prstGeom prst="rightBrace">
            <a:avLst/>
          </a:prstGeom>
          <a:ln w="984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5181ADE-4F57-4100-9304-BE82B739FB95}"/>
              </a:ext>
            </a:extLst>
          </p:cNvPr>
          <p:cNvSpPr txBox="1"/>
          <p:nvPr/>
        </p:nvSpPr>
        <p:spPr>
          <a:xfrm>
            <a:off x="6857681" y="2474847"/>
            <a:ext cx="317513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>
                <a:latin typeface="+mj-lt"/>
                <a:ea typeface="MS Reference Specialty" charset="2"/>
                <a:cs typeface="MS Reference Specialty" charset="2"/>
              </a:rPr>
              <a:t>Composition :</a:t>
            </a:r>
          </a:p>
          <a:p>
            <a:pPr algn="ctr"/>
            <a:endParaRPr lang="fr-FR" sz="2000" dirty="0">
              <a:latin typeface="+mj-lt"/>
              <a:ea typeface="MS Reference Specialty" charset="2"/>
              <a:cs typeface="MS Reference Specialty" charset="2"/>
            </a:endParaRPr>
          </a:p>
          <a:p>
            <a:r>
              <a:rPr lang="fr-FR" sz="2000" dirty="0">
                <a:latin typeface="+mj-lt"/>
                <a:ea typeface="MS Reference Specialty" charset="2"/>
                <a:cs typeface="MS Reference Specialty" charset="2"/>
              </a:rPr>
              <a:t>Olivier </a:t>
            </a:r>
            <a:r>
              <a:rPr lang="fr-FR" sz="2000" dirty="0" err="1">
                <a:latin typeface="+mj-lt"/>
                <a:ea typeface="MS Reference Specialty" charset="2"/>
                <a:cs typeface="MS Reference Specialty" charset="2"/>
              </a:rPr>
              <a:t>Berthiau</a:t>
            </a:r>
            <a:endParaRPr lang="fr-FR" sz="2000" dirty="0">
              <a:latin typeface="+mj-lt"/>
              <a:ea typeface="MS Reference Specialty" charset="2"/>
              <a:cs typeface="MS Reference Specialty" charset="2"/>
            </a:endParaRPr>
          </a:p>
          <a:p>
            <a:r>
              <a:rPr lang="fr-FR" sz="2000" dirty="0" err="1">
                <a:latin typeface="+mj-lt"/>
                <a:ea typeface="MS Reference Specialty" charset="2"/>
                <a:cs typeface="MS Reference Specialty" charset="2"/>
              </a:rPr>
              <a:t>Gregoire</a:t>
            </a:r>
            <a:r>
              <a:rPr lang="fr-FR" sz="2000" dirty="0">
                <a:latin typeface="+mj-lt"/>
                <a:ea typeface="MS Reference Specialty" charset="2"/>
                <a:cs typeface="MS Reference Specialty" charset="2"/>
              </a:rPr>
              <a:t> </a:t>
            </a:r>
            <a:r>
              <a:rPr lang="fr-FR" sz="2000" dirty="0" err="1">
                <a:latin typeface="+mj-lt"/>
                <a:ea typeface="MS Reference Specialty" charset="2"/>
                <a:cs typeface="MS Reference Specialty" charset="2"/>
              </a:rPr>
              <a:t>Reboul</a:t>
            </a:r>
            <a:endParaRPr lang="fr-FR" sz="2000" dirty="0">
              <a:latin typeface="+mj-lt"/>
              <a:ea typeface="MS Reference Specialty" charset="2"/>
              <a:cs typeface="MS Reference Specialty" charset="2"/>
            </a:endParaRPr>
          </a:p>
          <a:p>
            <a:r>
              <a:rPr lang="fr-FR" sz="2000" dirty="0">
                <a:latin typeface="+mj-lt"/>
                <a:ea typeface="MS Reference Specialty" charset="2"/>
                <a:cs typeface="MS Reference Specialty" charset="2"/>
              </a:rPr>
              <a:t>Augustin Decaux</a:t>
            </a:r>
          </a:p>
          <a:p>
            <a:r>
              <a:rPr lang="fr-FR" sz="2000" dirty="0">
                <a:latin typeface="+mj-lt"/>
                <a:ea typeface="MS Reference Specialty" charset="2"/>
                <a:cs typeface="MS Reference Specialty" charset="2"/>
              </a:rPr>
              <a:t>Thomas </a:t>
            </a:r>
            <a:r>
              <a:rPr lang="fr-FR" sz="2000" dirty="0" err="1">
                <a:latin typeface="+mj-lt"/>
                <a:ea typeface="MS Reference Specialty" charset="2"/>
                <a:cs typeface="MS Reference Specialty" charset="2"/>
              </a:rPr>
              <a:t>Barrier</a:t>
            </a:r>
            <a:endParaRPr lang="fr-FR" sz="2000" dirty="0">
              <a:latin typeface="+mj-lt"/>
              <a:ea typeface="MS Reference Specialty" charset="2"/>
              <a:cs typeface="MS Reference Specialty" charset="2"/>
            </a:endParaRPr>
          </a:p>
          <a:p>
            <a:r>
              <a:rPr lang="fr-FR" dirty="0"/>
              <a:t>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F65CF52-4F2E-41F8-9720-D0558161A1FE}"/>
              </a:ext>
            </a:extLst>
          </p:cNvPr>
          <p:cNvSpPr txBox="1"/>
          <p:nvPr/>
        </p:nvSpPr>
        <p:spPr>
          <a:xfrm>
            <a:off x="9502462" y="2482361"/>
            <a:ext cx="27343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>
                <a:latin typeface="+mj-lt"/>
                <a:ea typeface="Century Gothic" charset="0"/>
                <a:cs typeface="Century Gothic" charset="0"/>
              </a:rPr>
              <a:t>Coach :</a:t>
            </a:r>
          </a:p>
          <a:p>
            <a:endParaRPr lang="fr-FR" sz="2000" i="1" u="sng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fr-FR" sz="2000" dirty="0">
                <a:latin typeface="Century Gothic" charset="0"/>
                <a:ea typeface="Century Gothic" charset="0"/>
                <a:cs typeface="Century Gothic" charset="0"/>
              </a:rPr>
              <a:t>Mr Vincent Grimaud</a:t>
            </a:r>
          </a:p>
          <a:p>
            <a:pPr algn="ctr"/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08" y="4620224"/>
            <a:ext cx="3218688" cy="1877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3082EC5-936A-BE45-BAFC-B18BF1332577}"/>
              </a:ext>
            </a:extLst>
          </p:cNvPr>
          <p:cNvSpPr txBox="1"/>
          <p:nvPr/>
        </p:nvSpPr>
        <p:spPr>
          <a:xfrm>
            <a:off x="11216234" y="1080654"/>
            <a:ext cx="467495" cy="47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528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 animBg="1"/>
      <p:bldP spid="12" grpId="0" animBg="1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9010">
              <a:schemeClr val="tx1"/>
            </a:gs>
            <a:gs pos="15000">
              <a:srgbClr val="ED741D"/>
            </a:gs>
            <a:gs pos="15000">
              <a:schemeClr val="tx1"/>
            </a:gs>
            <a:gs pos="7995">
              <a:schemeClr val="tx1"/>
            </a:gs>
            <a:gs pos="0">
              <a:schemeClr val="tx1"/>
            </a:gs>
            <a:gs pos="50000">
              <a:schemeClr val="tx1"/>
            </a:gs>
            <a:gs pos="100000">
              <a:schemeClr val="tx1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Présentation du projet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3" b="100000" l="97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08" y="4288379"/>
            <a:ext cx="727398" cy="72739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9" y="4324551"/>
            <a:ext cx="743608" cy="59547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24238" y="4911150"/>
            <a:ext cx="11848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Code python</a:t>
            </a:r>
          </a:p>
        </p:txBody>
      </p:sp>
      <p:cxnSp>
        <p:nvCxnSpPr>
          <p:cNvPr id="10" name="Connecteur droit avec flèche 9"/>
          <p:cNvCxnSpPr>
            <a:cxnSpLocks/>
          </p:cNvCxnSpPr>
          <p:nvPr/>
        </p:nvCxnSpPr>
        <p:spPr>
          <a:xfrm flipV="1">
            <a:off x="3201026" y="4302411"/>
            <a:ext cx="799003" cy="25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14" b="89738" l="0" r="997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737" y="5181407"/>
            <a:ext cx="742388" cy="74238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679" y="4304999"/>
            <a:ext cx="739875" cy="710889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7144514" y="4997425"/>
            <a:ext cx="6912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Parabole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969" b="94170" l="46595" r="100000">
                        <a14:foregroundMark x1="74552" y1="58744" x2="74552" y2="58744"/>
                        <a14:foregroundMark x1="60573" y1="57399" x2="60573" y2="573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7158">
            <a:off x="7120302" y="3879211"/>
            <a:ext cx="1314247" cy="105045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109" y="3020395"/>
            <a:ext cx="1184246" cy="740154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11216234" y="1080654"/>
            <a:ext cx="467495" cy="47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4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C5B1B78D-644D-3F4A-B6D1-54262C2273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4433" y="3961155"/>
            <a:ext cx="673290" cy="538632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8B2F3598-1CA8-2E42-8475-E9633F5286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2083" y="5199181"/>
            <a:ext cx="606187" cy="606187"/>
          </a:xfrm>
          <a:prstGeom prst="rect">
            <a:avLst/>
          </a:prstGeom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A0A6B2EB-F7AB-E549-8240-E7182D88F491}"/>
              </a:ext>
            </a:extLst>
          </p:cNvPr>
          <p:cNvCxnSpPr>
            <a:cxnSpLocks/>
          </p:cNvCxnSpPr>
          <p:nvPr/>
        </p:nvCxnSpPr>
        <p:spPr>
          <a:xfrm>
            <a:off x="4797723" y="4203183"/>
            <a:ext cx="740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>
            <a:extLst>
              <a:ext uri="{FF2B5EF4-FFF2-40B4-BE49-F238E27FC236}">
                <a16:creationId xmlns:a16="http://schemas.microsoft.com/office/drawing/2014/main" id="{59F81B87-E0E6-D348-B291-3BB821C33F0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71741" y="3883660"/>
            <a:ext cx="588018" cy="600184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CF0F213D-1F83-F24C-82EE-DA7DB2983500}"/>
              </a:ext>
            </a:extLst>
          </p:cNvPr>
          <p:cNvSpPr txBox="1"/>
          <p:nvPr/>
        </p:nvSpPr>
        <p:spPr>
          <a:xfrm>
            <a:off x="2193000" y="4947798"/>
            <a:ext cx="1184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Raspberry Pi 3 &amp; écran tactile TFT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C0F68A3-8582-9D47-9DA3-F2FD9AEB70BD}"/>
              </a:ext>
            </a:extLst>
          </p:cNvPr>
          <p:cNvSpPr txBox="1"/>
          <p:nvPr/>
        </p:nvSpPr>
        <p:spPr>
          <a:xfrm>
            <a:off x="3853035" y="4400078"/>
            <a:ext cx="1184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Carte interface ERC V4 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62F8D85-CB58-7C4C-B2A4-0B6B6235CEF2}"/>
              </a:ext>
            </a:extLst>
          </p:cNvPr>
          <p:cNvSpPr txBox="1"/>
          <p:nvPr/>
        </p:nvSpPr>
        <p:spPr>
          <a:xfrm>
            <a:off x="5276996" y="4467517"/>
            <a:ext cx="13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Rotor &amp; contrôleur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552A51C-7F4F-B842-A887-6B335BB3049A}"/>
              </a:ext>
            </a:extLst>
          </p:cNvPr>
          <p:cNvCxnSpPr>
            <a:cxnSpLocks/>
          </p:cNvCxnSpPr>
          <p:nvPr/>
        </p:nvCxnSpPr>
        <p:spPr>
          <a:xfrm flipV="1">
            <a:off x="1511237" y="4636838"/>
            <a:ext cx="748531" cy="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35E831E9-6B71-4744-86D4-49A29DE99C9E}"/>
              </a:ext>
            </a:extLst>
          </p:cNvPr>
          <p:cNvCxnSpPr>
            <a:cxnSpLocks/>
          </p:cNvCxnSpPr>
          <p:nvPr/>
        </p:nvCxnSpPr>
        <p:spPr>
          <a:xfrm>
            <a:off x="3163021" y="5334945"/>
            <a:ext cx="812463" cy="211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EED4A852-E274-0A4C-A13C-FBF15732A840}"/>
              </a:ext>
            </a:extLst>
          </p:cNvPr>
          <p:cNvSpPr txBox="1"/>
          <p:nvPr/>
        </p:nvSpPr>
        <p:spPr>
          <a:xfrm>
            <a:off x="3750011" y="5744580"/>
            <a:ext cx="11848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Carte alimentation du vérin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470A782A-BA71-AE46-A253-7060F8BFC139}"/>
              </a:ext>
            </a:extLst>
          </p:cNvPr>
          <p:cNvCxnSpPr>
            <a:cxnSpLocks/>
          </p:cNvCxnSpPr>
          <p:nvPr/>
        </p:nvCxnSpPr>
        <p:spPr>
          <a:xfrm>
            <a:off x="4776259" y="5546227"/>
            <a:ext cx="740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475B6DF2-1CA8-0745-9AC3-54F2C612DFAC}"/>
              </a:ext>
            </a:extLst>
          </p:cNvPr>
          <p:cNvSpPr txBox="1"/>
          <p:nvPr/>
        </p:nvSpPr>
        <p:spPr>
          <a:xfrm>
            <a:off x="5328059" y="5743713"/>
            <a:ext cx="13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Vérin super Jack 3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D535EF5E-038B-5443-9322-573E8D3CC28D}"/>
              </a:ext>
            </a:extLst>
          </p:cNvPr>
          <p:cNvCxnSpPr>
            <a:cxnSpLocks/>
          </p:cNvCxnSpPr>
          <p:nvPr/>
        </p:nvCxnSpPr>
        <p:spPr>
          <a:xfrm>
            <a:off x="6241511" y="4293031"/>
            <a:ext cx="717397" cy="279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C0AE238-591B-5F48-8D2F-294EE4FAAFC3}"/>
              </a:ext>
            </a:extLst>
          </p:cNvPr>
          <p:cNvCxnSpPr>
            <a:cxnSpLocks/>
          </p:cNvCxnSpPr>
          <p:nvPr/>
        </p:nvCxnSpPr>
        <p:spPr>
          <a:xfrm flipV="1">
            <a:off x="6418329" y="5167675"/>
            <a:ext cx="612901" cy="331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074226D1-4EB9-1345-A130-B48FD5EAA7F2}"/>
              </a:ext>
            </a:extLst>
          </p:cNvPr>
          <p:cNvSpPr txBox="1"/>
          <p:nvPr/>
        </p:nvSpPr>
        <p:spPr>
          <a:xfrm>
            <a:off x="8122380" y="3760549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Satellite ETLSAT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5F335A87-2969-7E43-8819-B2E6733B70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1511" y="2709897"/>
            <a:ext cx="690230" cy="690230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192D562E-B9AB-7344-AE03-BC1F41EC9D5B}"/>
              </a:ext>
            </a:extLst>
          </p:cNvPr>
          <p:cNvSpPr txBox="1"/>
          <p:nvPr/>
        </p:nvSpPr>
        <p:spPr>
          <a:xfrm>
            <a:off x="6070430" y="3424386"/>
            <a:ext cx="1396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Modem Tooway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A3ED57FC-226A-7B4B-822D-E68988F9870D}"/>
              </a:ext>
            </a:extLst>
          </p:cNvPr>
          <p:cNvCxnSpPr>
            <a:cxnSpLocks/>
          </p:cNvCxnSpPr>
          <p:nvPr/>
        </p:nvCxnSpPr>
        <p:spPr>
          <a:xfrm flipH="1">
            <a:off x="3117532" y="3177209"/>
            <a:ext cx="2952898" cy="1123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>
            <a:extLst>
              <a:ext uri="{FF2B5EF4-FFF2-40B4-BE49-F238E27FC236}">
                <a16:creationId xmlns:a16="http://schemas.microsoft.com/office/drawing/2014/main" id="{C1AD804A-A939-734E-A15C-8D9545F86B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969" b="94170" l="46595" r="100000">
                        <a14:foregroundMark x1="74552" y1="58744" x2="74552" y2="58744"/>
                        <a14:foregroundMark x1="60573" y1="57399" x2="60573" y2="573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08762" y="2561513"/>
            <a:ext cx="1314247" cy="1050455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322EEC3A-2E9C-2B43-9A81-E26FADAFBB5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22160" y="2981505"/>
            <a:ext cx="690230" cy="598582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BBFD1A22-37EA-B744-B45C-DE4B85EDE4DB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210036" y="3709327"/>
            <a:ext cx="455471" cy="579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6BC263BF-0857-A346-9F8D-77FC4DCCE1A7}"/>
              </a:ext>
            </a:extLst>
          </p:cNvPr>
          <p:cNvSpPr txBox="1"/>
          <p:nvPr/>
        </p:nvSpPr>
        <p:spPr>
          <a:xfrm>
            <a:off x="1709786" y="3447535"/>
            <a:ext cx="11848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GPS GStar-IV</a:t>
            </a:r>
          </a:p>
        </p:txBody>
      </p:sp>
      <p:pic>
        <p:nvPicPr>
          <p:cNvPr id="73" name="Image 72">
            <a:extLst>
              <a:ext uri="{FF2B5EF4-FFF2-40B4-BE49-F238E27FC236}">
                <a16:creationId xmlns:a16="http://schemas.microsoft.com/office/drawing/2014/main" id="{25AFDC6F-71E0-B448-B3FE-DC3C9B148B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5740" y="2578156"/>
            <a:ext cx="1184857" cy="1184857"/>
          </a:xfrm>
          <a:prstGeom prst="rect">
            <a:avLst/>
          </a:prstGeom>
        </p:spPr>
      </p:pic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8E3AEEF4-7470-3A40-A37C-815E32FE0A90}"/>
              </a:ext>
            </a:extLst>
          </p:cNvPr>
          <p:cNvCxnSpPr>
            <a:cxnSpLocks/>
          </p:cNvCxnSpPr>
          <p:nvPr/>
        </p:nvCxnSpPr>
        <p:spPr>
          <a:xfrm flipH="1">
            <a:off x="2799124" y="3648056"/>
            <a:ext cx="427748" cy="65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4F47869-CFDA-A94F-8B46-5F217758777E}"/>
              </a:ext>
            </a:extLst>
          </p:cNvPr>
          <p:cNvSpPr/>
          <p:nvPr/>
        </p:nvSpPr>
        <p:spPr>
          <a:xfrm>
            <a:off x="2691817" y="3407758"/>
            <a:ext cx="11512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Boussole CMPS12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60330B48-CF6A-6B4E-BC62-7BD0AA86FB68}"/>
              </a:ext>
            </a:extLst>
          </p:cNvPr>
          <p:cNvSpPr txBox="1"/>
          <p:nvPr/>
        </p:nvSpPr>
        <p:spPr>
          <a:xfrm>
            <a:off x="1401017" y="4420331"/>
            <a:ext cx="1396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tx2">
                    <a:lumMod val="75000"/>
                  </a:schemeClr>
                </a:solidFill>
              </a:rPr>
              <a:t>Transfert du code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03F40540-432C-794E-B5CB-6A4C11C70FB5}"/>
              </a:ext>
            </a:extLst>
          </p:cNvPr>
          <p:cNvSpPr txBox="1"/>
          <p:nvPr/>
        </p:nvSpPr>
        <p:spPr>
          <a:xfrm rot="3176107">
            <a:off x="1786632" y="3955639"/>
            <a:ext cx="9678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tx2">
                    <a:lumMod val="75000"/>
                  </a:schemeClr>
                </a:solidFill>
              </a:rPr>
              <a:t>Positionnement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D48AD273-A4ED-794F-B72E-F2C3DE8400CB}"/>
              </a:ext>
            </a:extLst>
          </p:cNvPr>
          <p:cNvSpPr txBox="1"/>
          <p:nvPr/>
        </p:nvSpPr>
        <p:spPr>
          <a:xfrm rot="18083649">
            <a:off x="2464571" y="3837493"/>
            <a:ext cx="13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solidFill>
                  <a:schemeClr val="tx2">
                    <a:lumMod val="75000"/>
                  </a:schemeClr>
                </a:solidFill>
              </a:rPr>
              <a:t>Référence Nord magnétique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C818B4F4-BAFF-324E-903F-46B97AF98765}"/>
              </a:ext>
            </a:extLst>
          </p:cNvPr>
          <p:cNvSpPr txBox="1"/>
          <p:nvPr/>
        </p:nvSpPr>
        <p:spPr>
          <a:xfrm rot="20336393">
            <a:off x="3946805" y="3500360"/>
            <a:ext cx="1396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solidFill>
                  <a:schemeClr val="tx2">
                    <a:lumMod val="75000"/>
                  </a:schemeClr>
                </a:solidFill>
              </a:rPr>
              <a:t>Qualité des signaux reçus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8B384BED-11B8-BC47-8ADB-1EC3B3153E70}"/>
              </a:ext>
            </a:extLst>
          </p:cNvPr>
          <p:cNvSpPr txBox="1"/>
          <p:nvPr/>
        </p:nvSpPr>
        <p:spPr>
          <a:xfrm rot="1346804">
            <a:off x="5942475" y="4219147"/>
            <a:ext cx="1396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solidFill>
                  <a:schemeClr val="tx2">
                    <a:lumMod val="75000"/>
                  </a:schemeClr>
                </a:solidFill>
              </a:rPr>
              <a:t>Orientation axe X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CF8835B2-8760-F044-9B08-1C10B510416D}"/>
              </a:ext>
            </a:extLst>
          </p:cNvPr>
          <p:cNvSpPr txBox="1"/>
          <p:nvPr/>
        </p:nvSpPr>
        <p:spPr>
          <a:xfrm rot="19768869">
            <a:off x="6094739" y="5336908"/>
            <a:ext cx="1396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solidFill>
                  <a:schemeClr val="tx2">
                    <a:lumMod val="75000"/>
                  </a:schemeClr>
                </a:solidFill>
              </a:rPr>
              <a:t>Orientation axe Y</a:t>
            </a:r>
          </a:p>
        </p:txBody>
      </p:sp>
    </p:spTree>
    <p:extLst>
      <p:ext uri="{BB962C8B-B14F-4D97-AF65-F5344CB8AC3E}">
        <p14:creationId xmlns:p14="http://schemas.microsoft.com/office/powerpoint/2010/main" val="106062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Présentation du projet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8063" y="2087498"/>
            <a:ext cx="9613861" cy="3599316"/>
          </a:xfrm>
        </p:spPr>
        <p:txBody>
          <a:bodyPr/>
          <a:lstStyle/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partie :  antenne râteaux --&gt; contact radio ISS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26" y="3629616"/>
            <a:ext cx="1426050" cy="142605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736032" y="4939974"/>
            <a:ext cx="2001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Antenne râteaux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53" b="100000" l="97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08" y="3752653"/>
            <a:ext cx="1206301" cy="120630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545223" y="4938743"/>
            <a:ext cx="1211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Raspberry Pi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9" y="3893452"/>
            <a:ext cx="1079756" cy="86466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24944" y="4799057"/>
            <a:ext cx="1184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Code python</a:t>
            </a:r>
          </a:p>
        </p:txBody>
      </p:sp>
      <p:sp>
        <p:nvSpPr>
          <p:cNvPr id="11" name="Flèche vers la droite 10"/>
          <p:cNvSpPr/>
          <p:nvPr/>
        </p:nvSpPr>
        <p:spPr>
          <a:xfrm>
            <a:off x="1691688" y="4187169"/>
            <a:ext cx="743608" cy="292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3973708" y="3522366"/>
            <a:ext cx="1756297" cy="681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405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3" y="2846873"/>
            <a:ext cx="1115629" cy="119000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5936498" y="4076799"/>
            <a:ext cx="756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Rotor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973012" y="4620923"/>
            <a:ext cx="1748525" cy="516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114" b="89738" l="0" r="997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69" y="4562735"/>
            <a:ext cx="1195397" cy="1195397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5927956" y="52722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Vérin</a:t>
            </a:r>
          </a:p>
        </p:txBody>
      </p:sp>
      <p:sp>
        <p:nvSpPr>
          <p:cNvPr id="18" name="Flèche vers la droite 17"/>
          <p:cNvSpPr/>
          <p:nvPr/>
        </p:nvSpPr>
        <p:spPr>
          <a:xfrm>
            <a:off x="6763075" y="4173523"/>
            <a:ext cx="1040524" cy="349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2920">
            <a:off x="9255711" y="3460092"/>
            <a:ext cx="641611" cy="641611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222" y="2540255"/>
            <a:ext cx="2040264" cy="1353197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10871925" y="3956831"/>
            <a:ext cx="798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ISS</a:t>
            </a:r>
          </a:p>
          <a:p>
            <a:endParaRPr lang="fr-FR" sz="1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11216234" y="1080654"/>
            <a:ext cx="467495" cy="47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47163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Carte mentale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6" y="2024769"/>
            <a:ext cx="7279779" cy="478335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6FC9AE4-BF53-3E41-825D-4487DFB19A2B}"/>
              </a:ext>
            </a:extLst>
          </p:cNvPr>
          <p:cNvSpPr txBox="1"/>
          <p:nvPr/>
        </p:nvSpPr>
        <p:spPr>
          <a:xfrm>
            <a:off x="11216234" y="1080654"/>
            <a:ext cx="467495" cy="47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91682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Planning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B03B802-43C4-F843-9AAA-FC9074011990}"/>
              </a:ext>
            </a:extLst>
          </p:cNvPr>
          <p:cNvSpPr txBox="1"/>
          <p:nvPr/>
        </p:nvSpPr>
        <p:spPr>
          <a:xfrm>
            <a:off x="11216234" y="1080654"/>
            <a:ext cx="467495" cy="47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7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A810233-5357-1E43-8F55-9B33BC044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376618"/>
            <a:ext cx="12172950" cy="6858000"/>
          </a:xfrm>
          <a:prstGeom prst="rect">
            <a:avLst/>
          </a:prstGeom>
        </p:spPr>
      </p:pic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0DF5A030-15B0-5E4E-8EFB-DA0F2DD4EE0C}"/>
              </a:ext>
            </a:extLst>
          </p:cNvPr>
          <p:cNvSpPr/>
          <p:nvPr/>
        </p:nvSpPr>
        <p:spPr>
          <a:xfrm>
            <a:off x="6105525" y="2219449"/>
            <a:ext cx="402811" cy="1146434"/>
          </a:xfrm>
          <a:prstGeom prst="rightBrace">
            <a:avLst/>
          </a:prstGeom>
          <a:ln w="984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7D96DA-017D-014B-B591-62B9E9F93FDC}"/>
              </a:ext>
            </a:extLst>
          </p:cNvPr>
          <p:cNvSpPr txBox="1"/>
          <p:nvPr/>
        </p:nvSpPr>
        <p:spPr>
          <a:xfrm>
            <a:off x="6638308" y="2469500"/>
            <a:ext cx="375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Organisation du projet septembre et étude du système</a:t>
            </a: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051A611F-E93A-3246-922C-0D393C1FB9C6}"/>
              </a:ext>
            </a:extLst>
          </p:cNvPr>
          <p:cNvCxnSpPr>
            <a:cxnSpLocks/>
          </p:cNvCxnSpPr>
          <p:nvPr/>
        </p:nvCxnSpPr>
        <p:spPr>
          <a:xfrm rot="16200000" flipV="1">
            <a:off x="8324603" y="5527225"/>
            <a:ext cx="380010" cy="108361"/>
          </a:xfrm>
          <a:prstGeom prst="bentConnector3">
            <a:avLst/>
          </a:prstGeom>
          <a:ln w="31750"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A362C58F-A067-F44C-B77E-8674AEDBBE5C}"/>
              </a:ext>
            </a:extLst>
          </p:cNvPr>
          <p:cNvSpPr txBox="1"/>
          <p:nvPr/>
        </p:nvSpPr>
        <p:spPr>
          <a:xfrm>
            <a:off x="7723662" y="5771409"/>
            <a:ext cx="3491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Programmation et test (Fin octobre début février)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1E18333-2654-FE4D-A758-762AAF1375B1}"/>
              </a:ext>
            </a:extLst>
          </p:cNvPr>
          <p:cNvSpPr txBox="1"/>
          <p:nvPr/>
        </p:nvSpPr>
        <p:spPr>
          <a:xfrm>
            <a:off x="21469" y="5626766"/>
            <a:ext cx="5380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Septembre </a:t>
            </a:r>
            <a:r>
              <a:rPr lang="fr-FR" dirty="0">
                <a:sym typeface="Wingdings" pitchFamily="2" charset="2"/>
              </a:rPr>
              <a:t> Octobre : organisation et Etude</a:t>
            </a:r>
          </a:p>
          <a:p>
            <a:r>
              <a:rPr lang="fr-FR" dirty="0">
                <a:sym typeface="Wingdings" pitchFamily="2" charset="2"/>
              </a:rPr>
              <a:t>Novembre : Tests du système </a:t>
            </a:r>
          </a:p>
          <a:p>
            <a:r>
              <a:rPr lang="fr-FR" dirty="0">
                <a:sym typeface="Wingdings" pitchFamily="2" charset="2"/>
              </a:rPr>
              <a:t>Fin Novembre  Janvier : Programmation et tests</a:t>
            </a:r>
          </a:p>
          <a:p>
            <a:r>
              <a:rPr lang="fr-FR" dirty="0">
                <a:sym typeface="Wingdings" pitchFamily="2" charset="2"/>
              </a:rPr>
              <a:t>Février  2</a:t>
            </a:r>
            <a:r>
              <a:rPr lang="fr-FR" baseline="30000" dirty="0">
                <a:sym typeface="Wingdings" pitchFamily="2" charset="2"/>
              </a:rPr>
              <a:t>ème</a:t>
            </a:r>
            <a:r>
              <a:rPr lang="fr-FR" dirty="0">
                <a:sym typeface="Wingdings" pitchFamily="2" charset="2"/>
              </a:rPr>
              <a:t> Partie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956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Répartition des taches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6239" y="2116328"/>
            <a:ext cx="10256384" cy="4304559"/>
          </a:xfrm>
        </p:spPr>
        <p:txBody>
          <a:bodyPr>
            <a:normAutofit fontScale="92500" lnSpcReduction="20000"/>
          </a:bodyPr>
          <a:lstStyle/>
          <a:p>
            <a:r>
              <a:rPr lang="fr-FR" sz="1800" u="sng" dirty="0"/>
              <a:t>Olivier </a:t>
            </a:r>
            <a:r>
              <a:rPr lang="fr-FR" sz="1800" u="sng" dirty="0" err="1"/>
              <a:t>Berthiau</a:t>
            </a:r>
            <a:r>
              <a:rPr lang="fr-FR" sz="1800" u="sng" dirty="0"/>
              <a:t> :</a:t>
            </a:r>
          </a:p>
          <a:p>
            <a:pPr marL="0" indent="0">
              <a:buNone/>
            </a:pPr>
            <a:r>
              <a:rPr lang="fr-FR" sz="1800" dirty="0"/>
              <a:t>1) Etude du programme, Automatisation de la parabole</a:t>
            </a:r>
          </a:p>
          <a:p>
            <a:pPr marL="0" indent="0">
              <a:buNone/>
            </a:pPr>
            <a:r>
              <a:rPr lang="fr-FR" sz="1800" dirty="0"/>
              <a:t>2) Connexion aux satellites</a:t>
            </a:r>
          </a:p>
          <a:p>
            <a:pPr marL="0" indent="0">
              <a:buNone/>
            </a:pPr>
            <a:endParaRPr lang="fr-FR" sz="1800" dirty="0"/>
          </a:p>
          <a:p>
            <a:r>
              <a:rPr lang="fr-FR" sz="1800" u="sng" dirty="0" err="1"/>
              <a:t>Gregoire</a:t>
            </a:r>
            <a:r>
              <a:rPr lang="fr-FR" sz="1800" u="sng" dirty="0"/>
              <a:t> </a:t>
            </a:r>
            <a:r>
              <a:rPr lang="fr-FR" sz="1800" u="sng" dirty="0" err="1"/>
              <a:t>Reboul</a:t>
            </a:r>
            <a:endParaRPr lang="fr-FR" sz="1800" u="sng" dirty="0"/>
          </a:p>
          <a:p>
            <a:pPr marL="0" indent="0">
              <a:buNone/>
            </a:pPr>
            <a:r>
              <a:rPr lang="fr-FR" sz="1800" dirty="0"/>
              <a:t>1) Etude du programme, automatisation de la parabole</a:t>
            </a:r>
          </a:p>
          <a:p>
            <a:pPr marL="0" indent="0">
              <a:buNone/>
            </a:pPr>
            <a:r>
              <a:rPr lang="fr-FR" sz="1800" dirty="0"/>
              <a:t>2) Connexion aux satellite </a:t>
            </a:r>
          </a:p>
          <a:p>
            <a:endParaRPr lang="fr-FR" sz="1800" dirty="0"/>
          </a:p>
          <a:p>
            <a:r>
              <a:rPr lang="fr-FR" sz="1800" u="sng" dirty="0"/>
              <a:t>Augustin </a:t>
            </a:r>
            <a:r>
              <a:rPr lang="fr-FR" sz="1800" u="sng" dirty="0" err="1"/>
              <a:t>Décaux</a:t>
            </a:r>
            <a:endParaRPr lang="fr-FR" sz="1800" u="sng" dirty="0"/>
          </a:p>
          <a:p>
            <a:pPr marL="0" indent="0">
              <a:buNone/>
            </a:pPr>
            <a:r>
              <a:rPr lang="fr-FR" sz="1800" dirty="0"/>
              <a:t>3) Gestion de la sélection des satellites et qualité du signal en fonctions des ellipses</a:t>
            </a:r>
          </a:p>
          <a:p>
            <a:pPr marL="0" indent="0">
              <a:buNone/>
            </a:pPr>
            <a:endParaRPr lang="fr-FR" sz="1800" dirty="0"/>
          </a:p>
          <a:p>
            <a:r>
              <a:rPr lang="fr-FR" sz="1800" u="sng" dirty="0"/>
              <a:t>Thomas </a:t>
            </a:r>
            <a:r>
              <a:rPr lang="fr-FR" sz="1800" u="sng" dirty="0" err="1"/>
              <a:t>Barrier</a:t>
            </a:r>
            <a:endParaRPr lang="fr-FR" sz="1800" u="sng" dirty="0"/>
          </a:p>
          <a:p>
            <a:pPr marL="0" indent="0">
              <a:buNone/>
            </a:pPr>
            <a:r>
              <a:rPr lang="fr-FR" sz="1800" dirty="0"/>
              <a:t>4) Etude des composants et du câblage. Incrémentation de nouveaux composants sur le système.</a:t>
            </a:r>
          </a:p>
          <a:p>
            <a:pPr marL="0" indent="0">
              <a:buNone/>
            </a:pPr>
            <a:r>
              <a:rPr lang="fr-FR" sz="1800" dirty="0"/>
              <a:t>5) Etude du programme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176" y="2116328"/>
            <a:ext cx="3767328" cy="143813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BEDA05D-35CC-DB44-A6EB-BA07D6B37531}"/>
              </a:ext>
            </a:extLst>
          </p:cNvPr>
          <p:cNvSpPr txBox="1"/>
          <p:nvPr/>
        </p:nvSpPr>
        <p:spPr>
          <a:xfrm>
            <a:off x="11216234" y="1080654"/>
            <a:ext cx="467495" cy="47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005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Points critiques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Apprentissage du langage Python</a:t>
            </a:r>
          </a:p>
          <a:p>
            <a:endParaRPr lang="fr-FR" dirty="0"/>
          </a:p>
          <a:p>
            <a:r>
              <a:rPr lang="fr-FR" dirty="0"/>
              <a:t>Compréhension du montage effectué l’année dernière</a:t>
            </a:r>
          </a:p>
          <a:p>
            <a:endParaRPr lang="fr-FR" dirty="0"/>
          </a:p>
          <a:p>
            <a:r>
              <a:rPr lang="fr-FR" dirty="0"/>
              <a:t>Intégration de nouveaux composants dans le système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3DC718-7EB8-A94D-A08C-121F4D997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637" y="2138082"/>
            <a:ext cx="2501153" cy="25011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859E499-F5B3-9A4E-A4D2-F47AD4C97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253" y="4879039"/>
            <a:ext cx="1423147" cy="142314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EECA4AD-19AB-CE4B-AE8E-947DF0DAED9B}"/>
              </a:ext>
            </a:extLst>
          </p:cNvPr>
          <p:cNvSpPr txBox="1"/>
          <p:nvPr/>
        </p:nvSpPr>
        <p:spPr>
          <a:xfrm>
            <a:off x="11216234" y="1080654"/>
            <a:ext cx="467495" cy="47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0CFBAC4-8F9D-F747-A745-94AE9860D026}"/>
              </a:ext>
            </a:extLst>
          </p:cNvPr>
          <p:cNvSpPr txBox="1"/>
          <p:nvPr/>
        </p:nvSpPr>
        <p:spPr>
          <a:xfrm>
            <a:off x="11216234" y="1080654"/>
            <a:ext cx="467495" cy="47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09299984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1868</TotalTime>
  <Words>352</Words>
  <Application>Microsoft Macintosh PowerPoint</Application>
  <PresentationFormat>Grand écran</PresentationFormat>
  <Paragraphs>118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Trebuchet MS</vt:lpstr>
      <vt:lpstr>Berlin</vt:lpstr>
      <vt:lpstr>Oral A : projet antenne</vt:lpstr>
      <vt:lpstr>Sommaire</vt:lpstr>
      <vt:lpstr>Présentation du groupe</vt:lpstr>
      <vt:lpstr>Présentation du projet</vt:lpstr>
      <vt:lpstr>Présentation du projet</vt:lpstr>
      <vt:lpstr>Carte mentale</vt:lpstr>
      <vt:lpstr>Planning</vt:lpstr>
      <vt:lpstr>Répartition des taches</vt:lpstr>
      <vt:lpstr>Points critiques</vt:lpstr>
      <vt:lpstr>Conclusion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Oral A : projet antenne</dc:title>
  <dc:creator>Microsoft Office User</dc:creator>
  <cp:lastModifiedBy>Microsoft Office User</cp:lastModifiedBy>
  <cp:revision>36</cp:revision>
  <dcterms:created xsi:type="dcterms:W3CDTF">2018-10-15T11:07:38Z</dcterms:created>
  <dcterms:modified xsi:type="dcterms:W3CDTF">2019-02-26T16:50:47Z</dcterms:modified>
</cp:coreProperties>
</file>